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BE185D"/>
            </a:solidFill>
            <a:ln w="31750">
              <a:solidFill>
                <a:srgbClr val="BE185D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8B5CF6"/>
            </a:solidFill>
            <a:ln w="31750">
              <a:solidFill>
                <a:srgbClr val="8B5CF6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BE185D"/>
            </a:solidFill>
            <a:ln w="31750">
              <a:solidFill>
                <a:srgbClr val="BE185D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8B5CF6"/>
            </a:solidFill>
            <a:ln w="31750">
              <a:solidFill>
                <a:srgbClr val="8B5CF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BE185D"/>
              </a:solidFill>
            </c:spPr>
          </c:dPt>
          <c:dPt>
            <c:idx val="1"/>
            <c:spPr>
              <a:solidFill>
                <a:srgbClr val="8B5CF6"/>
              </a:solidFill>
            </c:spPr>
          </c:dPt>
          <c:dPt>
            <c:idx val="2"/>
            <c:spPr>
              <a:solidFill>
                <a:srgbClr val="2563EB"/>
              </a:solidFill>
            </c:spPr>
          </c:dPt>
          <c:dPt>
            <c:idx val="3"/>
            <c:spPr>
              <a:solidFill>
                <a:srgbClr val="10B981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71717A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71717A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BE185D"/>
            </a:solidFill>
            <a:ln w="31750">
              <a:solidFill>
                <a:srgbClr val="BE185D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8B5CF6"/>
            </a:solidFill>
            <a:ln w="31750">
              <a:solidFill>
                <a:srgbClr val="8B5CF6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Cover Image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3429000"/>
            <a:ext cx="12192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3679000"/>
            <a:ext cx="10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BE185D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079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FFFFFF"/>
                </a:solidFill>
                <a:latin typeface="Inter"/>
              </a:rPr>
              <a:t>Stories That Move Markets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5029000"/>
            <a:ext cx="731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8B8B8D"/>
                </a:solidFill>
                <a:latin typeface="Inter"/>
              </a:rPr>
              <a:t>Creative Strategy &amp; Brand Performance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506200" y="5029000"/>
            <a:ext cx="3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47476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KPI Dashboard</a:t>
            </a:r>
          </a:p>
        </p:txBody>
      </p:sp>
      <p:sp>
        <p:nvSpPr>
          <p:cNvPr id="3" name="Rectangle 2"/>
          <p:cNvSpPr/>
          <p:nvPr/>
        </p:nvSpPr>
        <p:spPr>
          <a:xfrm>
            <a:off x="685800" y="1471600"/>
            <a:ext cx="10820400" cy="11573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5516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AUDIENCE REACH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85800" y="15516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500M+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685800" y="18752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A114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685800" y="15516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+35%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85800" y="15516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88%</a:t>
            </a:r>
          </a:p>
        </p:txBody>
      </p:sp>
      <p:sp>
        <p:nvSpPr>
          <p:cNvPr id="9" name="Rectangle 8"/>
          <p:cNvSpPr/>
          <p:nvPr/>
        </p:nvSpPr>
        <p:spPr>
          <a:xfrm>
            <a:off x="685800" y="2678900"/>
            <a:ext cx="10820400" cy="11573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85800" y="27589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ENGAGEMENT RATE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85800" y="27589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4.8%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685800" y="30825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764E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685800" y="27589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+1.2%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685800" y="27589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72%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3886200"/>
            <a:ext cx="10820400" cy="11573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85800" y="39662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CAMPAIGN ROAS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85800" y="39662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3.2x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685800" y="42898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1F54C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685800" y="39662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+0.8x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685800" y="39662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80%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5093500"/>
            <a:ext cx="10820400" cy="11573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885800" y="51735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BRAND LIFT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85800" y="51735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+18%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685800" y="54971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0D9D6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685800" y="51735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+3pts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685800" y="51735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68%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SWOT Analysis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17220" y="147160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ED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17220" y="1471600"/>
            <a:ext cx="5415030" cy="6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17220" y="162160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B5CF6"/>
                </a:solidFill>
                <a:latin typeface="Inter"/>
              </a:rPr>
              <a:t>Strengths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7220" y="202160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8B5CF6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Award-winning creative team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8B5CF6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Full-service capabilities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8B5CF6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Strong client relationships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159750" y="147160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159750" y="1471600"/>
            <a:ext cx="541503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359750" y="162160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Weaknesses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59750" y="202160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Dependent on key creatives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Limited international presence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Project-based revenue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17220" y="368535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F5DC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617220" y="3685350"/>
            <a:ext cx="5415030" cy="6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17220" y="383535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E185D"/>
                </a:solidFill>
                <a:latin typeface="Inter"/>
              </a:rPr>
              <a:t>Opportunities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20" y="423535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AI content creation tools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Short-form video explosion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Creator economy partnerships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159750" y="368535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F5DC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6159750" y="3685350"/>
            <a:ext cx="5415030" cy="6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359750" y="383535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E185D"/>
                </a:solidFill>
                <a:latin typeface="Inter"/>
              </a:rPr>
              <a:t>Threats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359750" y="423535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In-house agency trend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Ad spend recession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Platform algorithm changes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Matrix</a:t>
            </a:r>
          </a:p>
        </p:txBody>
      </p:sp>
      <p:sp>
        <p:nvSpPr>
          <p:cNvPr id="4" name="Rectangle 3"/>
          <p:cNvSpPr/>
          <p:nvPr/>
        </p:nvSpPr>
        <p:spPr>
          <a:xfrm>
            <a:off x="617220" y="1471600"/>
            <a:ext cx="6574536" cy="249106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741756" y="152160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7220" y="1591600"/>
            <a:ext cx="627453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Quick Wins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7220" y="1951600"/>
            <a:ext cx="6274536" cy="191106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8" name="Rectangle 7"/>
          <p:cNvSpPr/>
          <p:nvPr/>
        </p:nvSpPr>
        <p:spPr>
          <a:xfrm>
            <a:off x="7271756" y="1471600"/>
            <a:ext cx="4303024" cy="249106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1124780" y="152160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21756" y="1591600"/>
            <a:ext cx="400302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Major Projects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21756" y="1951600"/>
            <a:ext cx="4003024" cy="191106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17220" y="4042660"/>
            <a:ext cx="4303024" cy="19581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70244" y="409266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7220" y="4162660"/>
            <a:ext cx="400302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Fill-Ins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7220" y="4522660"/>
            <a:ext cx="4003024" cy="13781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000244" y="4042660"/>
            <a:ext cx="6574536" cy="19581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11124780" y="409266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50244" y="4162660"/>
            <a:ext cx="627453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Thankless Tasks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50244" y="4522660"/>
            <a:ext cx="6274536" cy="13781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7220" y="6040800"/>
            <a:ext cx="1095756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Impact →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7220" y="1271600"/>
            <a:ext cx="365252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1717A"/>
                </a:solidFill>
                <a:latin typeface="Inter"/>
              </a:rPr>
              <a:t>Effort ↑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Synergy Analysis</a:t>
            </a:r>
          </a:p>
        </p:txBody>
      </p:sp>
      <p:sp>
        <p:nvSpPr>
          <p:cNvPr id="4" name="Oval 3"/>
          <p:cNvSpPr/>
          <p:nvPr/>
        </p:nvSpPr>
        <p:spPr>
          <a:xfrm>
            <a:off x="4465000" y="1924200"/>
            <a:ext cx="2800000" cy="2800000"/>
          </a:xfrm>
          <a:prstGeom prst="ellipse">
            <a:avLst/>
          </a:prstGeom>
          <a:solidFill>
            <a:srgbClr val="BE185D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903300" y="2800800"/>
            <a:ext cx="1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Innovation</a:t>
            </a:r>
          </a:p>
        </p:txBody>
      </p:sp>
      <p:sp>
        <p:nvSpPr>
          <p:cNvPr id="6" name="Oval 5"/>
          <p:cNvSpPr/>
          <p:nvPr/>
        </p:nvSpPr>
        <p:spPr>
          <a:xfrm>
            <a:off x="4143000" y="2911200"/>
            <a:ext cx="2520000" cy="2520000"/>
          </a:xfrm>
          <a:prstGeom prst="ellipse">
            <a:avLst/>
          </a:prstGeom>
          <a:solidFill>
            <a:srgbClr val="BE185D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117901" y="4240700"/>
            <a:ext cx="1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Experience</a:t>
            </a:r>
          </a:p>
        </p:txBody>
      </p:sp>
      <p:sp>
        <p:nvSpPr>
          <p:cNvPr id="8" name="Oval 7"/>
          <p:cNvSpPr/>
          <p:nvPr/>
        </p:nvSpPr>
        <p:spPr>
          <a:xfrm>
            <a:off x="5319000" y="2470200"/>
            <a:ext cx="2940000" cy="2940000"/>
          </a:xfrm>
          <a:prstGeom prst="ellipse">
            <a:avLst/>
          </a:prstGeom>
          <a:solidFill>
            <a:srgbClr val="8B5CF6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74099" y="3848000"/>
            <a:ext cx="1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Trust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96000" y="3606200"/>
            <a:ext cx="24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BE185D"/>
                </a:solidFill>
                <a:latin typeface="Inter"/>
              </a:rPr>
              <a:t>Our Competitive Advantage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How we plan and execute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Our Process</a:t>
            </a:r>
          </a:p>
        </p:txBody>
      </p:sp>
      <p:sp>
        <p:nvSpPr>
          <p:cNvPr id="3" name="Oval 2"/>
          <p:cNvSpPr/>
          <p:nvPr/>
        </p:nvSpPr>
        <p:spPr>
          <a:xfrm>
            <a:off x="1267840" y="2071600"/>
            <a:ext cx="1000000" cy="1000000"/>
          </a:xfrm>
          <a:prstGeom prst="ellipse">
            <a:avLst/>
          </a:prstGeom>
          <a:solidFill>
            <a:srgbClr val="F5DC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347840" y="2151600"/>
            <a:ext cx="840000" cy="84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387840" y="2251600"/>
            <a:ext cx="7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7840" y="2491600"/>
            <a:ext cx="7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5800" y="314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Research &amp; analysis</a:t>
            </a:r>
          </a:p>
        </p:txBody>
      </p:sp>
      <p:sp>
        <p:nvSpPr>
          <p:cNvPr id="8" name="Oval 7"/>
          <p:cNvSpPr/>
          <p:nvPr/>
        </p:nvSpPr>
        <p:spPr>
          <a:xfrm>
            <a:off x="3501920" y="2291600"/>
            <a:ext cx="860000" cy="860000"/>
          </a:xfrm>
          <a:prstGeom prst="ellipse">
            <a:avLst/>
          </a:prstGeom>
          <a:solidFill>
            <a:srgbClr val="ED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581920" y="2371600"/>
            <a:ext cx="700000" cy="70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621920" y="2471600"/>
            <a:ext cx="62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21920" y="2641600"/>
            <a:ext cx="6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69880" y="32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Planning &amp; design</a:t>
            </a:r>
          </a:p>
        </p:txBody>
      </p:sp>
      <p:sp>
        <p:nvSpPr>
          <p:cNvPr id="13" name="Oval 12"/>
          <p:cNvSpPr/>
          <p:nvPr/>
        </p:nvSpPr>
        <p:spPr>
          <a:xfrm>
            <a:off x="5616000" y="1991600"/>
            <a:ext cx="960000" cy="960000"/>
          </a:xfrm>
          <a:prstGeom prst="ellipse">
            <a:avLst/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696000" y="2071600"/>
            <a:ext cx="800000" cy="8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736000" y="2171600"/>
            <a:ext cx="72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736000" y="2391600"/>
            <a:ext cx="7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33960" y="30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Build &amp; iterate</a:t>
            </a:r>
          </a:p>
        </p:txBody>
      </p:sp>
      <p:sp>
        <p:nvSpPr>
          <p:cNvPr id="18" name="Oval 17"/>
          <p:cNvSpPr/>
          <p:nvPr/>
        </p:nvSpPr>
        <p:spPr>
          <a:xfrm>
            <a:off x="7820080" y="2331600"/>
            <a:ext cx="880000" cy="880000"/>
          </a:xfrm>
          <a:prstGeom prst="ellipse">
            <a:avLst/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900080" y="2411600"/>
            <a:ext cx="720000" cy="72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940080" y="2511600"/>
            <a:ext cx="64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940080" y="269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198040" y="328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Launch &amp; integrate</a:t>
            </a:r>
          </a:p>
        </p:txBody>
      </p:sp>
      <p:sp>
        <p:nvSpPr>
          <p:cNvPr id="23" name="Oval 22"/>
          <p:cNvSpPr/>
          <p:nvPr/>
        </p:nvSpPr>
        <p:spPr>
          <a:xfrm>
            <a:off x="9964160" y="2061600"/>
            <a:ext cx="920000" cy="920000"/>
          </a:xfrm>
          <a:prstGeom prst="ellipse">
            <a:avLst/>
          </a:prstGeom>
          <a:solidFill>
            <a:srgbClr val="FDF0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10044160" y="2141600"/>
            <a:ext cx="760000" cy="7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0084160" y="2241600"/>
            <a:ext cx="68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084160" y="2441600"/>
            <a:ext cx="68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36212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Measure &amp; improve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0" name="Oval 9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2" name="Oval 11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4" name="Oval 13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6" name="Oval 15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Roadmap</a:t>
            </a:r>
          </a:p>
        </p:txBody>
      </p:sp>
      <p:sp>
        <p:nvSpPr>
          <p:cNvPr id="3" name="Rectangle 2"/>
          <p:cNvSpPr/>
          <p:nvPr/>
        </p:nvSpPr>
        <p:spPr>
          <a:xfrm>
            <a:off x="617220" y="1571600"/>
            <a:ext cx="3595853" cy="180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97220" y="1671600"/>
            <a:ext cx="343585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D15D8D"/>
                </a:solidFill>
                <a:latin typeface="Inter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97220" y="2221600"/>
            <a:ext cx="343585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Q1 2026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7220" y="25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7220" y="29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BB9CE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4298073" y="1571600"/>
            <a:ext cx="3595853" cy="180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378073" y="1671600"/>
            <a:ext cx="343585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AD8CF8"/>
                </a:solidFill>
                <a:latin typeface="Inter"/>
              </a:rPr>
              <a:t>02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78073" y="2221600"/>
            <a:ext cx="343585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Q2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78073" y="25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8073" y="29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CCEFC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78926" y="1571600"/>
            <a:ext cx="3595853" cy="1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058926" y="1671600"/>
            <a:ext cx="343585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6691F1"/>
                </a:solidFill>
                <a:latin typeface="Inter"/>
              </a:rPr>
              <a:t>03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58926" y="2221600"/>
            <a:ext cx="343585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Q3 2026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58926" y="25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58926" y="29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17220" y="3456600"/>
            <a:ext cx="5436280" cy="1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97220" y="3556600"/>
            <a:ext cx="527628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57CEA6"/>
                </a:solidFill>
                <a:latin typeface="Inter"/>
              </a:rPr>
              <a:t>04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7220" y="4106600"/>
            <a:ext cx="5276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Q4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97220" y="44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7220" y="48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7EAD9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138500" y="3456600"/>
            <a:ext cx="5436280" cy="1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218500" y="3556600"/>
            <a:ext cx="527628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8BB54"/>
                </a:solidFill>
                <a:latin typeface="Inter"/>
              </a:rPr>
              <a:t>05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18500" y="4106600"/>
            <a:ext cx="5276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Q1 2027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18500" y="44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218500" y="48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CE1B5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Conversion Funnel</a:t>
            </a:r>
          </a:p>
        </p:txBody>
      </p:sp>
      <p:sp>
        <p:nvSpPr>
          <p:cNvPr id="3" name="Rectangle 2"/>
          <p:cNvSpPr/>
          <p:nvPr/>
        </p:nvSpPr>
        <p:spPr>
          <a:xfrm>
            <a:off x="685800" y="1521600"/>
            <a:ext cx="10820400" cy="915840"/>
          </a:xfrm>
          <a:prstGeom prst="rect">
            <a:avLst/>
          </a:prstGeom>
          <a:solidFill>
            <a:srgbClr val="F7E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5800" y="147160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E5A2BE"/>
                </a:solidFill>
                <a:latin typeface="Inter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85800" y="1551600"/>
            <a:ext cx="96204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Awareness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0006200" y="156160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46200" y="158160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85800" y="2004520"/>
            <a:ext cx="962040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Total market reach</a:t>
            </a:r>
          </a:p>
        </p:txBody>
      </p:sp>
      <p:sp>
        <p:nvSpPr>
          <p:cNvPr id="9" name="Rectangle 8"/>
          <p:cNvSpPr/>
          <p:nvPr/>
        </p:nvSpPr>
        <p:spPr>
          <a:xfrm>
            <a:off x="1562075" y="2497440"/>
            <a:ext cx="9467850" cy="915840"/>
          </a:xfrm>
          <a:prstGeom prst="rect">
            <a:avLst/>
          </a:prstGeom>
          <a:solidFill>
            <a:srgbClr val="F1EB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462075" y="244744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D0BDFB"/>
                </a:solidFill>
                <a:latin typeface="Inter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062075" y="2527440"/>
            <a:ext cx="826785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Interest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9529925" y="253744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9569925" y="255744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062075" y="2980360"/>
            <a:ext cx="826785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Engaged prospects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888350" y="3393280"/>
            <a:ext cx="8115300" cy="915840"/>
          </a:xfrm>
          <a:prstGeom prst="rect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788350" y="334328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A7C0F7"/>
                </a:solidFill>
                <a:latin typeface="Inter"/>
              </a:rPr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88350" y="3423280"/>
            <a:ext cx="69153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Consideration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503650" y="343328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543650" y="345328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388350" y="3876200"/>
            <a:ext cx="691530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Qualified leads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964625" y="4399120"/>
            <a:ext cx="6762750" cy="915840"/>
          </a:xfrm>
          <a:prstGeom prst="rect">
            <a:avLst/>
          </a:prstGeom>
          <a:solidFill>
            <a:srgbClr val="E2F6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864625" y="434912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9FE3CC"/>
                </a:solidFill>
                <a:latin typeface="Inter"/>
              </a:rPr>
              <a:t>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64625" y="4429120"/>
            <a:ext cx="556275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Intent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8227375" y="443912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267375" y="445912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464625" y="4882040"/>
            <a:ext cx="556275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Sales pipeline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290900" y="5274960"/>
            <a:ext cx="5410200" cy="915840"/>
          </a:xfrm>
          <a:prstGeom prst="rect">
            <a:avLst/>
          </a:prstGeom>
          <a:solidFill>
            <a:srgbClr val="FD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3190900" y="522496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FBD89D"/>
                </a:solidFill>
                <a:latin typeface="Inter"/>
              </a:rPr>
              <a:t>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790900" y="5304960"/>
            <a:ext cx="42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Purchase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7201100" y="531496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241100" y="533496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790900" y="5757880"/>
            <a:ext cx="421020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Converted customers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Hierarchy</a:t>
            </a:r>
          </a:p>
        </p:txBody>
      </p:sp>
      <p:sp>
        <p:nvSpPr>
          <p:cNvPr id="4" name="Rectangle 3"/>
          <p:cNvSpPr/>
          <p:nvPr/>
        </p:nvSpPr>
        <p:spPr>
          <a:xfrm>
            <a:off x="617220" y="1371600"/>
            <a:ext cx="2164080" cy="913840"/>
          </a:xfrm>
          <a:prstGeom prst="rect">
            <a:avLst/>
          </a:prstGeom>
          <a:solidFill>
            <a:srgbClr val="F9EC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17220" y="1371600"/>
            <a:ext cx="40000" cy="91384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77220" y="136160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EEC5D6"/>
                </a:solidFill>
                <a:latin typeface="Inter"/>
              </a:rPr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7220" y="1386600"/>
            <a:ext cx="161408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7220" y="1833520"/>
            <a:ext cx="161408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ectangle 8"/>
          <p:cNvSpPr/>
          <p:nvPr/>
        </p:nvSpPr>
        <p:spPr>
          <a:xfrm>
            <a:off x="617220" y="2325440"/>
            <a:ext cx="4328160" cy="913840"/>
          </a:xfrm>
          <a:prstGeom prst="rect">
            <a:avLst/>
          </a:prstGeom>
          <a:solidFill>
            <a:srgbClr val="F5F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220" y="2325440"/>
            <a:ext cx="40000" cy="913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77220" y="231544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E2D6FC"/>
                </a:solidFill>
                <a:latin typeface="Inter"/>
              </a:rPr>
              <a:t>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7220" y="2340440"/>
            <a:ext cx="377816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7220" y="2787360"/>
            <a:ext cx="377816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17220" y="3279280"/>
            <a:ext cx="6492240" cy="91384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617220" y="3279280"/>
            <a:ext cx="40000" cy="913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77220" y="326928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C8D8FA"/>
                </a:solidFill>
                <a:latin typeface="Inter"/>
              </a:rPr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7220" y="3294280"/>
            <a:ext cx="594224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Objectives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7220" y="3741200"/>
            <a:ext cx="594224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Measurable annual targets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17220" y="4233120"/>
            <a:ext cx="8656320" cy="913840"/>
          </a:xfrm>
          <a:prstGeom prst="rect">
            <a:avLst/>
          </a:prstGeom>
          <a:solidFill>
            <a:srgbClr val="EBF9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17220" y="4233120"/>
            <a:ext cx="40000" cy="913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77220" y="422312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C3EDDF"/>
                </a:solidFill>
                <a:latin typeface="Inter"/>
              </a:rPr>
              <a:t>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7220" y="4248120"/>
            <a:ext cx="810632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Tactics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7220" y="4695040"/>
            <a:ext cx="810632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Quarterly action plans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17220" y="5186960"/>
            <a:ext cx="10820400" cy="913840"/>
          </a:xfrm>
          <a:prstGeom prst="rect">
            <a:avLst/>
          </a:prstGeom>
          <a:solidFill>
            <a:srgbClr val="FEF7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617220" y="5186960"/>
            <a:ext cx="40000" cy="913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77220" y="517696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FCE6C2"/>
                </a:solidFill>
                <a:latin typeface="Inter"/>
              </a:rPr>
              <a:t>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7220" y="5201960"/>
            <a:ext cx="1027040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Operations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7220" y="5648880"/>
            <a:ext cx="1027040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Agenda</a:t>
            </a:r>
          </a:p>
        </p:txBody>
      </p:sp>
      <p:sp>
        <p:nvSpPr>
          <p:cNvPr id="4" name="Oval 3"/>
          <p:cNvSpPr/>
          <p:nvPr/>
        </p:nvSpPr>
        <p:spPr>
          <a:xfrm>
            <a:off x="717220" y="1451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1722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1722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About 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722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1417220" y="20591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717220" y="20891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17220" y="20891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17220" y="21391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17220" y="24391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1417220" y="26966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717220" y="2726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17220" y="2726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17220" y="2776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Process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17220" y="3076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1417220" y="33341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717220" y="33641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17220" y="33641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417220" y="34141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Data &amp; Insights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17220" y="37141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1417220" y="39716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17220" y="4001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17220" y="400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417220" y="405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Planning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17220" y="435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1417220" y="46091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717220" y="46391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17220" y="46391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417220" y="46891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Deliverables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17220" y="49891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1417220" y="52466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717220" y="5276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17220" y="5276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417220" y="5326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Next Steps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17220" y="5626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 flipV="1">
            <a:off x="4632960" y="2286200"/>
            <a:ext cx="0" cy="1600000"/>
          </a:xfrm>
          <a:prstGeom prst="line">
            <a:avLst/>
          </a:prstGeom>
          <a:ln w="127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4632960" y="3086200"/>
            <a:ext cx="1385640" cy="800000"/>
          </a:xfrm>
          <a:prstGeom prst="line">
            <a:avLst/>
          </a:prstGeom>
          <a:ln w="1905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4632960" y="3886200"/>
            <a:ext cx="1385640" cy="799999"/>
          </a:xfrm>
          <a:prstGeom prst="line">
            <a:avLst/>
          </a:prstGeom>
          <a:ln w="254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4632960" y="3886200"/>
            <a:ext cx="0" cy="1600000"/>
          </a:xfrm>
          <a:prstGeom prst="line">
            <a:avLst/>
          </a:prstGeom>
          <a:ln w="127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H="1">
            <a:off x="3247320" y="3886200"/>
            <a:ext cx="1385640" cy="800000"/>
          </a:xfrm>
          <a:prstGeom prst="line">
            <a:avLst/>
          </a:prstGeom>
          <a:ln w="1905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 flipV="1">
            <a:off x="3247320" y="3086200"/>
            <a:ext cx="1385640" cy="800000"/>
          </a:xfrm>
          <a:prstGeom prst="line">
            <a:avLst/>
          </a:prstGeom>
          <a:ln w="254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132960" y="3386200"/>
            <a:ext cx="1000000" cy="10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132960" y="3386200"/>
            <a:ext cx="1000000" cy="10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2" name="Oval 11"/>
          <p:cNvSpPr/>
          <p:nvPr/>
        </p:nvSpPr>
        <p:spPr>
          <a:xfrm>
            <a:off x="4252960" y="1906200"/>
            <a:ext cx="760000" cy="7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252960" y="1906200"/>
            <a:ext cx="760000" cy="38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72960" y="2286200"/>
            <a:ext cx="720000" cy="37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Real-time data insights</a:t>
            </a:r>
          </a:p>
        </p:txBody>
      </p:sp>
      <p:sp>
        <p:nvSpPr>
          <p:cNvPr id="15" name="Oval 14"/>
          <p:cNvSpPr/>
          <p:nvPr/>
        </p:nvSpPr>
        <p:spPr>
          <a:xfrm>
            <a:off x="5678600" y="2746200"/>
            <a:ext cx="680000" cy="68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678600" y="2746200"/>
            <a:ext cx="680000" cy="34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698600" y="3086200"/>
            <a:ext cx="64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8" name="Oval 17"/>
          <p:cNvSpPr/>
          <p:nvPr/>
        </p:nvSpPr>
        <p:spPr>
          <a:xfrm>
            <a:off x="5658600" y="4326199"/>
            <a:ext cx="720000" cy="72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658600" y="4326199"/>
            <a:ext cx="720000" cy="36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678600" y="4686199"/>
            <a:ext cx="68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Seamless API connectivity</a:t>
            </a:r>
          </a:p>
        </p:txBody>
      </p:sp>
      <p:sp>
        <p:nvSpPr>
          <p:cNvPr id="21" name="Oval 20"/>
          <p:cNvSpPr/>
          <p:nvPr/>
        </p:nvSpPr>
        <p:spPr>
          <a:xfrm>
            <a:off x="4312960" y="5166200"/>
            <a:ext cx="640000" cy="6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312960" y="5166200"/>
            <a:ext cx="640000" cy="32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332960" y="5486200"/>
            <a:ext cx="600000" cy="31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Workflow optimization</a:t>
            </a:r>
          </a:p>
        </p:txBody>
      </p:sp>
      <p:sp>
        <p:nvSpPr>
          <p:cNvPr id="24" name="Oval 23"/>
          <p:cNvSpPr/>
          <p:nvPr/>
        </p:nvSpPr>
        <p:spPr>
          <a:xfrm>
            <a:off x="2897320" y="4336200"/>
            <a:ext cx="700000" cy="7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2897320" y="433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17320" y="4686200"/>
            <a:ext cx="660000" cy="3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24/7 expert assistance</a:t>
            </a:r>
          </a:p>
        </p:txBody>
      </p:sp>
      <p:sp>
        <p:nvSpPr>
          <p:cNvPr id="27" name="Oval 26"/>
          <p:cNvSpPr/>
          <p:nvPr/>
        </p:nvSpPr>
        <p:spPr>
          <a:xfrm>
            <a:off x="2917320" y="2756200"/>
            <a:ext cx="660000" cy="6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2917320" y="2756200"/>
            <a:ext cx="660000" cy="33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937320" y="3086200"/>
            <a:ext cx="62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Global infrastructure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Revenue by Region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Growth Trends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Revenue Distribution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Enterprise (42%)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Mid-Market (28%)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SMB (15%)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Government (10%)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Partners (5%)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Comparison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7" name="Rectangle 6"/>
          <p:cNvSpPr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0" name="Oval 9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858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$500K/year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96000" y="2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Cost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960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$350K/year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858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6 months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96000" y="2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Implementation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7960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4 months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Enterprise-grade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496000" y="3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Scalability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7960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Mid-market focus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858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24/7 dedicated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96000" y="3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7960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Business hours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858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200+ connectors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96000" y="4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Integration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960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50+ connectors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7858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12 months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96000" y="4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ROI Timeline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7960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8 months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Financial Summary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Performance Gauges</a:t>
            </a:r>
          </a:p>
        </p:txBody>
      </p:sp>
      <p:sp>
        <p:nvSpPr>
          <p:cNvPr id="4" name="Oval 3"/>
          <p:cNvSpPr/>
          <p:nvPr/>
        </p:nvSpPr>
        <p:spPr>
          <a:xfrm>
            <a:off x="1126300" y="1521600"/>
            <a:ext cx="4529200" cy="4529200"/>
          </a:xfrm>
          <a:prstGeom prst="ellipse">
            <a:avLst/>
          </a:prstGeom>
          <a:solidFill>
            <a:srgbClr val="F2D0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126300" y="1521600"/>
            <a:ext cx="4529200" cy="45292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2077432" y="2472732"/>
            <a:ext cx="2626936" cy="262693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077432" y="3326487"/>
            <a:ext cx="2626936" cy="59106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82%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77432" y="3851873"/>
            <a:ext cx="2626936" cy="45971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$8.2M / $10M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6300" y="6110800"/>
            <a:ext cx="4529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BE185D"/>
                </a:solidFill>
                <a:latin typeface="Inter"/>
              </a:rPr>
              <a:t>Revenue Target</a:t>
            </a:r>
          </a:p>
        </p:txBody>
      </p:sp>
      <p:sp>
        <p:nvSpPr>
          <p:cNvPr id="10" name="Oval 9"/>
          <p:cNvSpPr/>
          <p:nvPr/>
        </p:nvSpPr>
        <p:spPr>
          <a:xfrm>
            <a:off x="8691610" y="1896466"/>
            <a:ext cx="760000" cy="760000"/>
          </a:xfrm>
          <a:prstGeom prst="ellipse">
            <a:avLst/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8691610" y="1896466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8843610" y="2048466"/>
            <a:ext cx="456000" cy="456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843610" y="2208066"/>
            <a:ext cx="456000" cy="136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8181B"/>
                </a:solidFill>
                <a:latin typeface="Inter"/>
              </a:rPr>
              <a:t>94%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537020" y="2126466"/>
            <a:ext cx="203459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Customer Satisfaction</a:t>
            </a:r>
          </a:p>
        </p:txBody>
      </p:sp>
      <p:sp>
        <p:nvSpPr>
          <p:cNvPr id="15" name="Oval 14"/>
          <p:cNvSpPr/>
          <p:nvPr/>
        </p:nvSpPr>
        <p:spPr>
          <a:xfrm>
            <a:off x="8691610" y="3506199"/>
            <a:ext cx="760000" cy="760000"/>
          </a:xfrm>
          <a:prstGeom prst="ellipse">
            <a:avLst/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8691610" y="3506199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8843610" y="3658199"/>
            <a:ext cx="456000" cy="456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843610" y="3817799"/>
            <a:ext cx="456000" cy="136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8181B"/>
                </a:solidFill>
                <a:latin typeface="Inter"/>
              </a:rPr>
              <a:t>84%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537020" y="3736199"/>
            <a:ext cx="203459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Sprint Velocity</a:t>
            </a:r>
          </a:p>
        </p:txBody>
      </p:sp>
      <p:sp>
        <p:nvSpPr>
          <p:cNvPr id="20" name="Oval 19"/>
          <p:cNvSpPr/>
          <p:nvPr/>
        </p:nvSpPr>
        <p:spPr>
          <a:xfrm>
            <a:off x="8691610" y="5115932"/>
            <a:ext cx="760000" cy="760000"/>
          </a:xfrm>
          <a:prstGeom prst="ellipse">
            <a:avLst/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8691610" y="5115932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8843610" y="5267932"/>
            <a:ext cx="456000" cy="456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843610" y="5427532"/>
            <a:ext cx="456000" cy="136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8181B"/>
                </a:solidFill>
                <a:latin typeface="Inter"/>
              </a:rPr>
              <a:t>99%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37020" y="5345932"/>
            <a:ext cx="203459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Uptime SLA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Project Milestones</a:t>
            </a:r>
          </a:p>
        </p:txBody>
      </p:sp>
      <p:sp>
        <p:nvSpPr>
          <p:cNvPr id="3" name="Rectangle 2"/>
          <p:cNvSpPr/>
          <p:nvPr/>
        </p:nvSpPr>
        <p:spPr>
          <a:xfrm>
            <a:off x="617220" y="1571600"/>
            <a:ext cx="3607186" cy="180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77220" y="1651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CE5185"/>
                </a:solidFill>
                <a:latin typeface="Inter"/>
              </a:rPr>
              <a:t>Jan 2026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24406" y="165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DE8BAE"/>
                </a:solidFill>
                <a:latin typeface="Inter"/>
              </a:rPr>
              <a:t>M1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220" y="2371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7220" y="2821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BB9CE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8" name="Rectangle 7"/>
          <p:cNvSpPr/>
          <p:nvPr/>
        </p:nvSpPr>
        <p:spPr>
          <a:xfrm>
            <a:off x="4292406" y="1571600"/>
            <a:ext cx="3607186" cy="180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352406" y="1651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A884F8"/>
                </a:solidFill>
                <a:latin typeface="Inter"/>
              </a:rPr>
              <a:t>Mar 2026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99592" y="165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C5ADFA"/>
                </a:solidFill>
                <a:latin typeface="Inter"/>
              </a:rPr>
              <a:t>M2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52406" y="2371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52406" y="2821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CCEFC"/>
                </a:solidFill>
                <a:latin typeface="Inter"/>
              </a:rPr>
              <a:t>Core features complete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67592" y="1571600"/>
            <a:ext cx="3607186" cy="1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027592" y="1651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5B8AF0"/>
                </a:solidFill>
                <a:latin typeface="Inter"/>
              </a:rPr>
              <a:t>May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074778" y="165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92B1F5"/>
                </a:solidFill>
                <a:latin typeface="Inter"/>
              </a:rPr>
              <a:t>M3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27592" y="2371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27592" y="2821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User acceptance testing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17221" y="3439600"/>
            <a:ext cx="3607186" cy="1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77221" y="3519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4BCAA0"/>
                </a:solidFill>
                <a:latin typeface="Inter"/>
              </a:rPr>
              <a:t>Jul 2026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24407" y="3519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87DCC0"/>
                </a:solidFill>
                <a:latin typeface="Inter"/>
              </a:rPr>
              <a:t>M4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77221" y="4239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7221" y="4689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7EAD9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292407" y="3439600"/>
            <a:ext cx="3607186" cy="1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352407" y="3519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F7B648"/>
                </a:solidFill>
                <a:latin typeface="Inter"/>
              </a:rPr>
              <a:t>Sep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99593" y="3519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ACE85"/>
                </a:solidFill>
                <a:latin typeface="Inter"/>
              </a:rPr>
              <a:t>M5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52407" y="4239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352407" y="4689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CE1B5"/>
                </a:solidFill>
                <a:latin typeface="Inter"/>
              </a:rPr>
              <a:t>Performance optimization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967593" y="3439600"/>
            <a:ext cx="3607186" cy="180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027593" y="3519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44C8DE"/>
                </a:solidFill>
                <a:latin typeface="Inter"/>
              </a:rPr>
              <a:t>Nov 2026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074779" y="3519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82DAE9"/>
                </a:solidFill>
                <a:latin typeface="Inter"/>
              </a:rPr>
              <a:t>M6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027593" y="4239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027593" y="4689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E9F2"/>
                </a:solidFill>
                <a:latin typeface="Inter"/>
              </a:rPr>
              <a:t>Post-launch assessment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Project Board</a:t>
            </a:r>
          </a:p>
        </p:txBody>
      </p:sp>
      <p:sp>
        <p:nvSpPr>
          <p:cNvPr id="3" name="Rectangle 2"/>
          <p:cNvSpPr/>
          <p:nvPr/>
        </p:nvSpPr>
        <p:spPr>
          <a:xfrm>
            <a:off x="617220" y="1471600"/>
            <a:ext cx="3618520" cy="47292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57220" y="1511600"/>
            <a:ext cx="353852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D15D8D"/>
                </a:solidFill>
                <a:latin typeface="Inter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7220" y="1871600"/>
            <a:ext cx="353852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6" name="Rectangle 5"/>
          <p:cNvSpPr/>
          <p:nvPr/>
        </p:nvSpPr>
        <p:spPr>
          <a:xfrm>
            <a:off x="657220" y="2221600"/>
            <a:ext cx="1206173" cy="4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47220" y="235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97220" y="238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98134A"/>
                </a:solidFill>
                <a:latin typeface="Inter"/>
              </a:rPr>
              <a:t>Define requirements</a:t>
            </a:r>
          </a:p>
        </p:txBody>
      </p:sp>
      <p:sp>
        <p:nvSpPr>
          <p:cNvPr id="9" name="Rectangle 8"/>
          <p:cNvSpPr/>
          <p:nvPr/>
        </p:nvSpPr>
        <p:spPr>
          <a:xfrm>
            <a:off x="687220" y="2731600"/>
            <a:ext cx="350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37220" y="2761600"/>
            <a:ext cx="340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98134A"/>
                </a:solidFill>
                <a:latin typeface="Inter"/>
              </a:rPr>
              <a:t>Design wireframes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47220" y="311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97220" y="314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98134A"/>
                </a:solidFill>
                <a:latin typeface="Inter"/>
              </a:rPr>
              <a:t>Set up CI/CD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286740" y="1471600"/>
            <a:ext cx="3618520" cy="47292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326740" y="1511600"/>
            <a:ext cx="353852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AD8CF8"/>
                </a:solidFill>
                <a:latin typeface="Inter"/>
              </a:rPr>
              <a:t>02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26740" y="1871600"/>
            <a:ext cx="353852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26740" y="2221600"/>
            <a:ext cx="1206173" cy="4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4316740" y="235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366740" y="238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F49C4"/>
                </a:solidFill>
                <a:latin typeface="Inter"/>
              </a:rPr>
              <a:t>API development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356740" y="2731600"/>
            <a:ext cx="350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406740" y="2761600"/>
            <a:ext cx="340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F49C4"/>
                </a:solidFill>
                <a:latin typeface="Inter"/>
              </a:rPr>
              <a:t>Frontend build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956260" y="1471600"/>
            <a:ext cx="3618520" cy="47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996260" y="1511600"/>
            <a:ext cx="353852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6691F1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996260" y="1871600"/>
            <a:ext cx="353852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996260" y="2221600"/>
            <a:ext cx="1206173" cy="4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7986260" y="235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036260" y="238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D4FBC"/>
                </a:solidFill>
                <a:latin typeface="Inter"/>
              </a:rPr>
              <a:t>Project charter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026260" y="2731600"/>
            <a:ext cx="350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076260" y="2761600"/>
            <a:ext cx="340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D4FBC"/>
                </a:solidFill>
                <a:latin typeface="Inter"/>
              </a:rPr>
              <a:t>Team onboarding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986260" y="311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8036260" y="314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D4FBC"/>
                </a:solidFill>
                <a:latin typeface="Inter"/>
              </a:rPr>
              <a:t>Architecture review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Risk Assessment Matrix</a:t>
            </a:r>
          </a:p>
        </p:txBody>
      </p:sp>
      <p:sp>
        <p:nvSpPr>
          <p:cNvPr id="4" name="Rectangle 3"/>
          <p:cNvSpPr/>
          <p:nvPr/>
        </p:nvSpPr>
        <p:spPr>
          <a:xfrm>
            <a:off x="617220" y="1571600"/>
            <a:ext cx="10957560" cy="1067300"/>
          </a:xfrm>
          <a:prstGeom prst="rect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17220" y="16216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CRITICAL</a:t>
            </a:r>
          </a:p>
        </p:txBody>
      </p:sp>
      <p:sp>
        <p:nvSpPr>
          <p:cNvPr id="6" name="Rectangle 5"/>
          <p:cNvSpPr/>
          <p:nvPr/>
        </p:nvSpPr>
        <p:spPr>
          <a:xfrm>
            <a:off x="2847220" y="1601600"/>
            <a:ext cx="8497560" cy="1007300"/>
          </a:xfrm>
          <a:prstGeom prst="rect">
            <a:avLst/>
          </a:prstGeom>
          <a:solidFill>
            <a:srgbClr val="8216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877220" y="1621600"/>
            <a:ext cx="843756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Data Breach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77220" y="1911600"/>
            <a:ext cx="843756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Unauthorized access to sensitive data</a:t>
            </a:r>
          </a:p>
        </p:txBody>
      </p:sp>
      <p:sp>
        <p:nvSpPr>
          <p:cNvPr id="9" name="Rectangle 8"/>
          <p:cNvSpPr/>
          <p:nvPr/>
        </p:nvSpPr>
        <p:spPr>
          <a:xfrm>
            <a:off x="617220" y="2678900"/>
            <a:ext cx="10957560" cy="10673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17220" y="27289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47220" y="2708900"/>
            <a:ext cx="4218780" cy="1007300"/>
          </a:xfrm>
          <a:prstGeom prst="rect">
            <a:avLst/>
          </a:prstGeom>
          <a:solidFill>
            <a:srgbClr val="CB393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877220" y="27289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Supply Chain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77220" y="30189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Key vendor disruption risk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126000" y="2708900"/>
            <a:ext cx="4218780" cy="1007300"/>
          </a:xfrm>
          <a:prstGeom prst="rect">
            <a:avLst/>
          </a:prstGeom>
          <a:solidFill>
            <a:srgbClr val="CB393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156000" y="27289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Market Shift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56000" y="30189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Competitive landscape change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17220" y="3786200"/>
            <a:ext cx="10957560" cy="10673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7220" y="38362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847220" y="3816200"/>
            <a:ext cx="4218780" cy="1007300"/>
          </a:xfrm>
          <a:prstGeom prst="rect">
            <a:avLst/>
          </a:prstGeom>
          <a:solidFill>
            <a:srgbClr val="D086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877220" y="38362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Compliance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877220" y="41262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Regulatory non-compliance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126000" y="3816200"/>
            <a:ext cx="4218780" cy="1007300"/>
          </a:xfrm>
          <a:prstGeom prst="rect">
            <a:avLst/>
          </a:prstGeom>
          <a:solidFill>
            <a:srgbClr val="D086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56000" y="38362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Talent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56000" y="41262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Key personnel retention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17220" y="4893500"/>
            <a:ext cx="10957560" cy="10673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17220" y="49435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847220" y="4923500"/>
            <a:ext cx="8497560" cy="1007300"/>
          </a:xfrm>
          <a:prstGeom prst="rect">
            <a:avLst/>
          </a:prstGeom>
          <a:solidFill>
            <a:srgbClr val="0D9D6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2877220" y="4943500"/>
            <a:ext cx="843756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Technology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877220" y="5233500"/>
            <a:ext cx="843756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Legacy system failure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Priorities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Short-Term Goals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7" name="Rectangle 6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Long-Term 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Key Focus Areas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Brand 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Positioning, identity systems, and go-to-market playbooks that win.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BE18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Content Studio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Video, social, and editorial content at scale with studio-quality craft.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8B5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Performance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Paid media, SEO, and CRO that turn awareness into measurable revenue.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Quote Background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2057400"/>
            <a:ext cx="12192000" cy="48006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2057400"/>
            <a:ext cx="12192000" cy="4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2257400"/>
            <a:ext cx="1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0" b="1" i="0">
                <a:solidFill>
                  <a:srgbClr val="BE185D"/>
                </a:solidFill>
                <a:latin typeface="Inter"/>
              </a:rPr>
              <a:t>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2857400"/>
            <a:ext cx="104204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600" b="1" i="0">
                <a:solidFill>
                  <a:srgbClr val="FFFFFF"/>
                </a:solidFill>
                <a:latin typeface="Inter"/>
              </a:rPr>
              <a:t>The best marketing doesn't feel like marketing. It feels like a story worth sharing, an experience worth remembering, a brand worth believing in.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4857400"/>
            <a:ext cx="1500000" cy="0"/>
          </a:xfrm>
          <a:prstGeom prst="line">
            <a:avLst/>
          </a:prstGeom>
          <a:ln w="25400">
            <a:solidFill>
              <a:srgbClr val="BE18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85800" y="5057400"/>
            <a:ext cx="104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BE185D"/>
                </a:solidFill>
                <a:latin typeface="Inter"/>
              </a:rPr>
              <a:t>Chief Creative Officer, Prism Media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85800" y="5407400"/>
            <a:ext cx="104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Cannes Lions Acceptance Speech, 2025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Performance Dashboard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$850M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Revenue</a:t>
            </a:r>
          </a:p>
        </p:txBody>
      </p:sp>
      <p:sp>
        <p:nvSpPr>
          <p:cNvPr id="7" name="Rectangle 6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2,500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Employees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98%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3" name="Chart 12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8181B"/>
                </a:solidFill>
                <a:latin typeface="Inter"/>
              </a:rPr>
              <a:t>Project Completion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1: Discovery  (100%)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2D0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3: Testing  (45%)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Key Capabilities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4111752" cy="47792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2461676" y="2784666"/>
            <a:ext cx="560000" cy="5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2461676" y="2784666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200" b="1" i="0">
                <a:solidFill>
                  <a:srgbClr val="BE185D"/>
                </a:solidFill>
                <a:latin typeface="Inter"/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5800" y="3494666"/>
            <a:ext cx="391175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5800" y="3924666"/>
            <a:ext cx="387175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9" name="Rectangle 8"/>
          <p:cNvSpPr/>
          <p:nvPr/>
        </p:nvSpPr>
        <p:spPr>
          <a:xfrm>
            <a:off x="4947552" y="1471600"/>
            <a:ext cx="6558648" cy="901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0" name="Picture 9" descr="shield-chec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552" y="1826520"/>
            <a:ext cx="192000" cy="192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417552" y="174252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17552" y="197252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947552" y="2453440"/>
            <a:ext cx="6558648" cy="901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glob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552" y="2808360"/>
            <a:ext cx="192000" cy="192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417552" y="272436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Global Reach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17552" y="295436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947552" y="3435280"/>
            <a:ext cx="6558648" cy="901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8" name="Picture 17" descr="green-energy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1552" y="3790200"/>
            <a:ext cx="192000" cy="192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417552" y="370620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Performance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17552" y="393620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Sub-50ms response times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947552" y="4417120"/>
            <a:ext cx="6558648" cy="901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tea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1552" y="4772040"/>
            <a:ext cx="192000" cy="192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5417552" y="468804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Team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17552" y="491804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947552" y="5398960"/>
            <a:ext cx="6558648" cy="90184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6" name="Picture 25" descr="certificat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1552" y="5753880"/>
            <a:ext cx="192000" cy="192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5417552" y="566988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Awards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417552" y="589988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917220" y="1571600"/>
            <a:ext cx="0" cy="2677500"/>
          </a:xfrm>
          <a:prstGeom prst="line">
            <a:avLst/>
          </a:prstGeom>
          <a:ln w="31750">
            <a:solidFill>
              <a:srgbClr val="BE18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817220" y="14716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417220" y="13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1722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Finalize 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1722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1722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E185D"/>
                </a:solidFill>
                <a:latin typeface="Inter"/>
              </a:rPr>
              <a:t>Executive Team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1722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Mar 2026</a:t>
            </a:r>
          </a:p>
        </p:txBody>
      </p:sp>
      <p:sp>
        <p:nvSpPr>
          <p:cNvPr id="11" name="Oval 10"/>
          <p:cNvSpPr/>
          <p:nvPr/>
        </p:nvSpPr>
        <p:spPr>
          <a:xfrm>
            <a:off x="817220" y="23641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1417220" y="2264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617220" y="230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Launch Phase 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17220" y="261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17220" y="230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8B5CF6"/>
                </a:solidFill>
                <a:latin typeface="Inter"/>
              </a:rPr>
              <a:t>Product &amp; Engineering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417220" y="261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Apr 2026</a:t>
            </a:r>
          </a:p>
        </p:txBody>
      </p:sp>
      <p:sp>
        <p:nvSpPr>
          <p:cNvPr id="17" name="Oval 16"/>
          <p:cNvSpPr/>
          <p:nvPr/>
        </p:nvSpPr>
        <p:spPr>
          <a:xfrm>
            <a:off x="817220" y="32566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1417220" y="3156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617220" y="319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Expand Sales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7220" y="350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17220" y="319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VP Sales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417220" y="350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May 2026</a:t>
            </a:r>
          </a:p>
        </p:txBody>
      </p:sp>
      <p:sp>
        <p:nvSpPr>
          <p:cNvPr id="23" name="Oval 22"/>
          <p:cNvSpPr/>
          <p:nvPr/>
        </p:nvSpPr>
        <p:spPr>
          <a:xfrm>
            <a:off x="817220" y="41491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1417220" y="4049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617220" y="408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Review &amp; Iterate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617220" y="439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417220" y="408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All Departments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17220" y="439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Jun 2026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CTA Background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2057400"/>
            <a:ext cx="12192000" cy="48006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2057400"/>
            <a:ext cx="12192000" cy="45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2357400"/>
            <a:ext cx="1095756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LET'S CREATE
SOMETHING ICONIC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7220" y="4257400"/>
            <a:ext cx="7315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Ready to elevate your brand? Let's discuss how our creative team can drive your next breakthrough.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Email: 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59266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Phone: +1 (555) 123-4567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32732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Web: www.company.com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Company Overview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52827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85800" y="1721600"/>
            <a:ext cx="47827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Our Mission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85800" y="2221600"/>
            <a:ext cx="47827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71717A"/>
                </a:solidFill>
                <a:latin typeface="Inter"/>
              </a:rPr>
              <a:t>Prism Media Group is an award-winning creative agency that builds brands people love. We combine data-driven strategy with world-class creative execution.
Our campaigns have generated $2.8B in client revenue and won 150+ industry awards.</a:t>
            </a:r>
          </a:p>
        </p:txBody>
      </p:sp>
      <p:sp>
        <p:nvSpPr>
          <p:cNvPr id="7" name="Rectangle 6"/>
          <p:cNvSpPr/>
          <p:nvPr/>
        </p:nvSpPr>
        <p:spPr>
          <a:xfrm>
            <a:off x="6223500" y="1471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7321675" y="1791600"/>
            <a:ext cx="360000" cy="3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323500" y="2271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2010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23500" y="2721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Founded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949850" y="1471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048025" y="1791600"/>
            <a:ext cx="360000" cy="3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9049850" y="2271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200+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049850" y="2721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Clients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223500" y="3656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7321675" y="3976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323500" y="4456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150+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23500" y="4906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Awards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49850" y="3656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048025" y="3976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9049850" y="4456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500M+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049850" y="4906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Reach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Thank You Background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920240"/>
            <a:ext cx="12192000" cy="493776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1920240"/>
            <a:ext cx="12192000" cy="45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2220240"/>
            <a:ext cx="10957560" cy="2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6400" b="1" i="0">
                <a:solidFill>
                  <a:srgbClr val="FFFFFF"/>
                </a:solidFill>
                <a:latin typeface="Inter"/>
              </a:rPr>
              <a:t>THANK
YOU.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7220" y="4720240"/>
            <a:ext cx="6096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8B8B8D"/>
                </a:solidFill>
                <a:latin typeface="Inter"/>
              </a:rPr>
              <a:t>Until next time.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9797A"/>
                </a:solidFill>
                <a:latin typeface="Inter"/>
              </a:rPr>
              <a:t>✉ Email: 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59266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9797A"/>
                </a:solidFill>
                <a:latin typeface="Inter"/>
              </a:rPr>
              <a:t>☎ Phone: +1 (555) 123-4567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32732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9797A"/>
                </a:solidFill>
                <a:latin typeface="Inter"/>
              </a:rPr>
              <a:t>⌂ Website: www.company.com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220" y="6358000"/>
            <a:ext cx="109575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D5D5F"/>
                </a:solidFill>
                <a:latin typeface="Inter"/>
              </a:rPr>
              <a:t>Prism Media Group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Our Values</a:t>
            </a:r>
          </a:p>
        </p:txBody>
      </p:sp>
      <p:sp>
        <p:nvSpPr>
          <p:cNvPr id="4" name="Oval 3"/>
          <p:cNvSpPr/>
          <p:nvPr/>
        </p:nvSpPr>
        <p:spPr>
          <a:xfrm>
            <a:off x="17246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7246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B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Bold Ideas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We push creative boundaries to break through the noise.</a:t>
            </a:r>
          </a:p>
        </p:txBody>
      </p:sp>
      <p:sp>
        <p:nvSpPr>
          <p:cNvPr id="8" name="Oval 7"/>
          <p:cNvSpPr/>
          <p:nvPr/>
        </p:nvSpPr>
        <p:spPr>
          <a:xfrm>
            <a:off x="44722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4722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334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Data-Driven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834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Every campaign is grounded in audience insights and performance data.</a:t>
            </a:r>
          </a:p>
        </p:txBody>
      </p:sp>
      <p:sp>
        <p:nvSpPr>
          <p:cNvPr id="12" name="Oval 11"/>
          <p:cNvSpPr/>
          <p:nvPr/>
        </p:nvSpPr>
        <p:spPr>
          <a:xfrm>
            <a:off x="72198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2198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810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Authentic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310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We tell real stories that create genuine connections with audiences.</a:t>
            </a:r>
          </a:p>
        </p:txBody>
      </p:sp>
      <p:sp>
        <p:nvSpPr>
          <p:cNvPr id="16" name="Oval 15"/>
          <p:cNvSpPr/>
          <p:nvPr/>
        </p:nvSpPr>
        <p:spPr>
          <a:xfrm>
            <a:off x="99674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9674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9286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Results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786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We measure everything and optimize relentlessly for client outcomes.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Leadership Team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6746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746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Jane Smith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3302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658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334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44222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222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4834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John Davis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834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40778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134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1810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1698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1698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310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Sarah Chen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310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68254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2610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9286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99174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9174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9786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Michael Brown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9786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95730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90086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2" name="Rectangle 3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Key Facts &amp; Figures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85800" y="1771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$2.8B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5800" y="2471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Client Revenue Generated</a:t>
            </a:r>
          </a:p>
        </p:txBody>
      </p:sp>
      <p:sp>
        <p:nvSpPr>
          <p:cNvPr id="7" name="Rectangle 6"/>
          <p:cNvSpPr/>
          <p:nvPr/>
        </p:nvSpPr>
        <p:spPr>
          <a:xfrm>
            <a:off x="4349266" y="1471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449266" y="1771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200+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49266" y="2471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Brand Partners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12732" y="1471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112732" y="1771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500M+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12732" y="2471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Monthly Audience Reach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85800" y="3792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85800" y="4092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150+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5800" y="4792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Industry Awards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49266" y="3792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449266" y="4092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3.2x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49266" y="4792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Avg Campaign ROAS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012732" y="3792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8112732" y="4092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92%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112732" y="4792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Client Retention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Executive Summary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7220" y="1471600"/>
            <a:ext cx="6355384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227604" y="1471600"/>
            <a:ext cx="4347176" cy="4500000"/>
          </a:xfrm>
          <a:prstGeom prst="roundRect">
            <a:avLst>
              <a:gd name="adj" fmla="val 1600"/>
            </a:avLst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377604" y="1671600"/>
            <a:ext cx="404717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E185D"/>
                </a:solidFill>
                <a:latin typeface="Inter"/>
              </a:rPr>
              <a:t>$2.8B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7604" y="2171600"/>
            <a:ext cx="404717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2A2A3"/>
                </a:solidFill>
                <a:latin typeface="Inter"/>
              </a:rPr>
              <a:t>Client Revenue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7427604" y="2921600"/>
            <a:ext cx="3947176" cy="0"/>
          </a:xfrm>
          <a:prstGeom prst="line">
            <a:avLst/>
          </a:prstGeom>
          <a:ln w="6350">
            <a:solidFill>
              <a:srgbClr val="5D5D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377604" y="3171600"/>
            <a:ext cx="404717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E185D"/>
                </a:solidFill>
                <a:latin typeface="Inter"/>
              </a:rPr>
              <a:t>500M+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77604" y="3671600"/>
            <a:ext cx="404717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2A2A3"/>
                </a:solidFill>
                <a:latin typeface="Inter"/>
              </a:rPr>
              <a:t>Reach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7427604" y="4421600"/>
            <a:ext cx="3947176" cy="0"/>
          </a:xfrm>
          <a:prstGeom prst="line">
            <a:avLst/>
          </a:prstGeom>
          <a:ln w="6350">
            <a:solidFill>
              <a:srgbClr val="5D5D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377604" y="4671600"/>
            <a:ext cx="404717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E185D"/>
                </a:solidFill>
                <a:latin typeface="Inter"/>
              </a:rPr>
              <a:t>3.2x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77604" y="5171600"/>
            <a:ext cx="404717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2A2A3"/>
                </a:solidFill>
                <a:latin typeface="Inter"/>
              </a:rPr>
              <a:t>ROAS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